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71" r:id="rId1"/>
  </p:sldMasterIdLst>
  <p:notesMasterIdLst>
    <p:notesMasterId r:id="rId22"/>
  </p:notesMasterIdLst>
  <p:sldIdLst>
    <p:sldId id="575" r:id="rId2"/>
    <p:sldId id="487" r:id="rId3"/>
    <p:sldId id="557" r:id="rId4"/>
    <p:sldId id="526" r:id="rId5"/>
    <p:sldId id="572" r:id="rId6"/>
    <p:sldId id="540" r:id="rId7"/>
    <p:sldId id="558" r:id="rId8"/>
    <p:sldId id="559" r:id="rId9"/>
    <p:sldId id="560" r:id="rId10"/>
    <p:sldId id="561" r:id="rId11"/>
    <p:sldId id="573" r:id="rId12"/>
    <p:sldId id="576" r:id="rId13"/>
    <p:sldId id="562" r:id="rId14"/>
    <p:sldId id="563" r:id="rId15"/>
    <p:sldId id="564" r:id="rId16"/>
    <p:sldId id="565" r:id="rId17"/>
    <p:sldId id="574" r:id="rId18"/>
    <p:sldId id="567" r:id="rId19"/>
    <p:sldId id="568" r:id="rId20"/>
    <p:sldId id="56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9B"/>
    <a:srgbClr val="002D3D"/>
    <a:srgbClr val="59305B"/>
    <a:srgbClr val="4578AF"/>
    <a:srgbClr val="3366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053" autoAdjust="0"/>
  </p:normalViewPr>
  <p:slideViewPr>
    <p:cSldViewPr snapToGrid="0">
      <p:cViewPr varScale="1">
        <p:scale>
          <a:sx n="65" d="100"/>
          <a:sy n="65" d="100"/>
        </p:scale>
        <p:origin x="16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1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3491" name="Rectangle 512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3492" name="Rectangle 512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Notes Placeholder 512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3494" name="Rectangle 512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127" name="Slide Number Placeholder 512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A16ACA-BEA9-4113-B004-2C9FC464C5F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3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9EAEEF-EA87-45A5-AB17-DF2F4D00AFC7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8874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26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63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59305B"/>
              </a:buClr>
            </a:pP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2828"/>
          </a:xfrm>
          <a:solidFill>
            <a:srgbClr val="00739B"/>
          </a:solidFill>
        </p:spPr>
        <p:txBody>
          <a:bodyPr anchor="t">
            <a:noAutofit/>
          </a:bodyPr>
          <a:lstStyle>
            <a:lvl1pPr>
              <a:defRPr sz="360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789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edition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600201"/>
            <a:ext cx="3657600" cy="1600199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4400" baseline="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buNone/>
              <a:defRPr sz="4400"/>
            </a:lvl2pPr>
            <a:lvl3pPr marL="0" indent="0">
              <a:spcBef>
                <a:spcPts val="0"/>
              </a:spcBef>
              <a:buNone/>
              <a:defRPr sz="4400"/>
            </a:lvl3pPr>
            <a:lvl4pPr marL="0" indent="0">
              <a:spcBef>
                <a:spcPts val="0"/>
              </a:spcBef>
              <a:buNone/>
              <a:defRPr sz="4400"/>
            </a:lvl4pPr>
            <a:lvl5pPr marL="0" indent="0">
              <a:spcBef>
                <a:spcPts val="0"/>
              </a:spcBef>
              <a:buNone/>
              <a:defRPr sz="4400"/>
            </a:lvl5pPr>
            <a:lvl6pPr marL="0" indent="0">
              <a:spcBef>
                <a:spcPts val="0"/>
              </a:spcBef>
              <a:buNone/>
              <a:defRPr sz="4400"/>
            </a:lvl6pPr>
            <a:lvl7pPr marL="0" indent="0">
              <a:spcBef>
                <a:spcPts val="0"/>
              </a:spcBef>
              <a:buNone/>
              <a:defRPr sz="4400"/>
            </a:lvl7pPr>
            <a:lvl8pPr marL="0" indent="0">
              <a:spcBef>
                <a:spcPts val="0"/>
              </a:spcBef>
              <a:buNone/>
              <a:defRPr sz="4400"/>
            </a:lvl8pPr>
            <a:lvl9pPr marL="0" indent="0">
              <a:spcBef>
                <a:spcPts val="0"/>
              </a:spcBef>
              <a:buNone/>
              <a:defRPr sz="4400"/>
            </a:lvl9pPr>
          </a:lstStyle>
          <a:p>
            <a:pPr lvl="0"/>
            <a:r>
              <a:rPr lang="en-US" dirty="0"/>
              <a:t>Chapter ##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0" y="3200400"/>
            <a:ext cx="3657600" cy="29257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80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13" name="Rectangle 12"/>
          <p:cNvSpPr/>
          <p:nvPr/>
        </p:nvSpPr>
        <p:spPr bwMode="white">
          <a:xfrm>
            <a:off x="-7938" y="6248400"/>
            <a:ext cx="9161464" cy="629874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1600200" y="6285230"/>
            <a:ext cx="7543800" cy="572770"/>
          </a:xfrm>
          <a:solidFill>
            <a:srgbClr val="00739B"/>
          </a:solidFill>
        </p:spPr>
        <p:txBody>
          <a:bodyPr>
            <a:noAutofit/>
          </a:bodyPr>
          <a:lstStyle>
            <a:lvl1pPr algn="ctr">
              <a:defRPr sz="1100">
                <a:latin typeface="Arial" pitchFamily="34" charset="0"/>
                <a:cs typeface="Arial" pitchFamily="34" charset="0"/>
              </a:defRPr>
            </a:lvl1pPr>
            <a:lvl2pPr>
              <a:defRPr sz="1100">
                <a:latin typeface="Arial" pitchFamily="34" charset="0"/>
                <a:cs typeface="Arial" pitchFamily="34" charset="0"/>
              </a:defRPr>
            </a:lvl2pPr>
            <a:lvl3pPr>
              <a:defRPr sz="1100">
                <a:latin typeface="Arial" pitchFamily="34" charset="0"/>
                <a:cs typeface="Arial" pitchFamily="34" charset="0"/>
              </a:defRPr>
            </a:lvl3pPr>
            <a:lvl4pPr>
              <a:defRPr sz="1100">
                <a:latin typeface="Arial" pitchFamily="34" charset="0"/>
                <a:cs typeface="Arial" pitchFamily="34" charset="0"/>
              </a:defRPr>
            </a:lvl4pPr>
            <a:lvl5pPr>
              <a:defRPr sz="11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5240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" y="27709"/>
            <a:ext cx="9052560" cy="1039091"/>
          </a:xfrm>
        </p:spPr>
        <p:txBody>
          <a:bodyPr>
            <a:normAutofit/>
          </a:bodyPr>
          <a:lstStyle>
            <a:lvl1pPr algn="ctr">
              <a:defRPr sz="360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61963" indent="-461963">
              <a:buClr>
                <a:srgbClr val="00739B"/>
              </a:buClr>
              <a:buSzPct val="100000"/>
              <a:defRPr/>
            </a:lvl1pPr>
            <a:lvl2pPr marL="914400" indent="-457200">
              <a:buClr>
                <a:srgbClr val="00739B"/>
              </a:buClr>
              <a:defRPr/>
            </a:lvl2pPr>
            <a:lvl3pPr marL="1376363" indent="-461963">
              <a:buClr>
                <a:srgbClr val="00739B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rgbClr val="00739B"/>
              </a:buClr>
              <a:buFont typeface="Courier New" pitchFamily="49" charset="0"/>
              <a:buChar char="o"/>
              <a:defRPr/>
            </a:lvl4pPr>
            <a:lvl5pPr>
              <a:buClr>
                <a:srgbClr val="00739B"/>
              </a:buCl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37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gure + Caption Layout"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9169" y="357626"/>
            <a:ext cx="8032638" cy="100401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43000" y="1752600"/>
            <a:ext cx="6997700" cy="3429000"/>
          </a:xfrm>
        </p:spPr>
        <p:txBody>
          <a:bodyPr/>
          <a:lstStyle>
            <a:lvl1pPr>
              <a:buClr>
                <a:srgbClr val="00739B"/>
              </a:buClr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169" y="5486400"/>
            <a:ext cx="8032638" cy="665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/>
        </p:nvSpPr>
        <p:spPr bwMode="white">
          <a:xfrm>
            <a:off x="-7937" y="6262914"/>
            <a:ext cx="9151937" cy="617539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2" name="Picture Placeholder 11" title="Cengage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395202"/>
            <a:ext cx="1359196" cy="30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 userDrawn="1"/>
        </p:nvSpPr>
        <p:spPr>
          <a:xfrm>
            <a:off x="1738116" y="6285230"/>
            <a:ext cx="5667768" cy="57277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Arial" pitchFamily="34" charset="0"/>
              <a:buChar char="•"/>
              <a:defRPr lang="en-US" sz="2600" kern="12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Arial" pitchFamily="34" charset="0"/>
              <a:buChar char="–"/>
              <a:defRPr lang="en-US" sz="2400" kern="12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Wingdings" pitchFamily="2" charset="2"/>
              <a:buChar char="§"/>
              <a:defRPr lang="en-US" sz="2200" kern="12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Courier New" pitchFamily="49" charset="0"/>
              <a:buChar char="o"/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Arial" pitchFamily="34" charset="0"/>
              <a:buChar char="»"/>
              <a:defRPr lang="en-US" sz="2000" kern="1200" dirty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Arial" pitchFamily="34" charset="0"/>
              <a:buNone/>
              <a:defRPr/>
            </a:pPr>
            <a:r>
              <a:rPr lang="en-US" sz="1200" dirty="0">
                <a:solidFill>
                  <a:schemeClr val="bg1"/>
                </a:solidFill>
              </a:rPr>
              <a:t>© 2019 Cengage. All rights reserved</a:t>
            </a:r>
            <a:r>
              <a:rPr lang="en-US" sz="1200" dirty="0">
                <a:solidFill>
                  <a:schemeClr val="bg1"/>
                </a:solidFill>
                <a:ea typeface="ＭＳ Ｐゴシック" charset="-128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396875" y="3471863"/>
            <a:ext cx="8154988" cy="121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2"/>
          </p:nvPr>
        </p:nvSpPr>
        <p:spPr>
          <a:xfrm>
            <a:off x="3060700" y="2386013"/>
            <a:ext cx="4757738" cy="4095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561692"/>
      </p:ext>
    </p:extLst>
  </p:cSld>
  <p:clrMapOvr>
    <a:masterClrMapping/>
  </p:clrMapOvr>
  <p:transition spd="slow"/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hapter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59305B"/>
              </a:buClr>
            </a:pP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2828"/>
          </a:xfrm>
          <a:solidFill>
            <a:srgbClr val="00739B"/>
          </a:solidFill>
        </p:spPr>
        <p:txBody>
          <a:bodyPr anchor="t">
            <a:noAutofit/>
          </a:bodyPr>
          <a:lstStyle>
            <a:lvl1pPr>
              <a:defRPr sz="360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789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edition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600201"/>
            <a:ext cx="3657600" cy="1600199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4400" baseline="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buNone/>
              <a:defRPr sz="4400"/>
            </a:lvl2pPr>
            <a:lvl3pPr marL="0" indent="0">
              <a:spcBef>
                <a:spcPts val="0"/>
              </a:spcBef>
              <a:buNone/>
              <a:defRPr sz="4400"/>
            </a:lvl3pPr>
            <a:lvl4pPr marL="0" indent="0">
              <a:spcBef>
                <a:spcPts val="0"/>
              </a:spcBef>
              <a:buNone/>
              <a:defRPr sz="4400"/>
            </a:lvl4pPr>
            <a:lvl5pPr marL="0" indent="0">
              <a:spcBef>
                <a:spcPts val="0"/>
              </a:spcBef>
              <a:buNone/>
              <a:defRPr sz="4400"/>
            </a:lvl5pPr>
            <a:lvl6pPr marL="0" indent="0">
              <a:spcBef>
                <a:spcPts val="0"/>
              </a:spcBef>
              <a:buNone/>
              <a:defRPr sz="4400"/>
            </a:lvl6pPr>
            <a:lvl7pPr marL="0" indent="0">
              <a:spcBef>
                <a:spcPts val="0"/>
              </a:spcBef>
              <a:buNone/>
              <a:defRPr sz="4400"/>
            </a:lvl7pPr>
            <a:lvl8pPr marL="0" indent="0">
              <a:spcBef>
                <a:spcPts val="0"/>
              </a:spcBef>
              <a:buNone/>
              <a:defRPr sz="4400"/>
            </a:lvl8pPr>
            <a:lvl9pPr marL="0" indent="0">
              <a:spcBef>
                <a:spcPts val="0"/>
              </a:spcBef>
              <a:buNone/>
              <a:defRPr sz="4400"/>
            </a:lvl9pPr>
          </a:lstStyle>
          <a:p>
            <a:pPr lvl="0"/>
            <a:r>
              <a:rPr lang="en-US" dirty="0"/>
              <a:t>Chapter ##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0" y="3200400"/>
            <a:ext cx="3657600" cy="29257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80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13" name="Rectangle 12"/>
          <p:cNvSpPr/>
          <p:nvPr/>
        </p:nvSpPr>
        <p:spPr bwMode="white">
          <a:xfrm>
            <a:off x="-7938" y="6248400"/>
            <a:ext cx="9161464" cy="629874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1600200" y="6285230"/>
            <a:ext cx="7543800" cy="572770"/>
          </a:xfrm>
          <a:solidFill>
            <a:srgbClr val="00739B"/>
          </a:solidFill>
        </p:spPr>
        <p:txBody>
          <a:bodyPr>
            <a:noAutofit/>
          </a:bodyPr>
          <a:lstStyle>
            <a:lvl1pPr algn="ctr">
              <a:defRPr sz="1100">
                <a:latin typeface="Arial" pitchFamily="34" charset="0"/>
                <a:cs typeface="Arial" pitchFamily="34" charset="0"/>
              </a:defRPr>
            </a:lvl1pPr>
            <a:lvl2pPr>
              <a:defRPr sz="1100">
                <a:latin typeface="Arial" pitchFamily="34" charset="0"/>
                <a:cs typeface="Arial" pitchFamily="34" charset="0"/>
              </a:defRPr>
            </a:lvl2pPr>
            <a:lvl3pPr>
              <a:defRPr sz="1100">
                <a:latin typeface="Arial" pitchFamily="34" charset="0"/>
                <a:cs typeface="Arial" pitchFamily="34" charset="0"/>
              </a:defRPr>
            </a:lvl3pPr>
            <a:lvl4pPr>
              <a:defRPr sz="1100">
                <a:latin typeface="Arial" pitchFamily="34" charset="0"/>
                <a:cs typeface="Arial" pitchFamily="34" charset="0"/>
              </a:defRPr>
            </a:lvl4pPr>
            <a:lvl5pPr>
              <a:defRPr sz="11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44488" y="1762125"/>
            <a:ext cx="3167062" cy="41354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0" y="6400800"/>
            <a:ext cx="1417638" cy="30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37928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763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61963" lvl="0" indent="-461963">
              <a:buSzPct val="100000"/>
            </a:pPr>
            <a:r>
              <a:rPr lang="en-US" dirty="0"/>
              <a:t>Click to edit Master text styles</a:t>
            </a:r>
          </a:p>
          <a:p>
            <a:pPr marL="914400" lvl="1" indent="-457200"/>
            <a:r>
              <a:rPr lang="en-US" dirty="0"/>
              <a:t>Second level</a:t>
            </a:r>
          </a:p>
          <a:p>
            <a:pPr marL="1376363" lvl="2" indent="-461963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0"/>
            <a:ext cx="9144000" cy="1133554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 bwMode="white">
          <a:xfrm>
            <a:off x="-7938" y="6248400"/>
            <a:ext cx="9161464" cy="629874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Placeholder 11" title="Cengage Logo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395202"/>
            <a:ext cx="1359196" cy="30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Placeholder 6"/>
          <p:cNvSpPr txBox="1">
            <a:spLocks/>
          </p:cNvSpPr>
          <p:nvPr userDrawn="1"/>
        </p:nvSpPr>
        <p:spPr>
          <a:xfrm>
            <a:off x="1738116" y="6285230"/>
            <a:ext cx="5667768" cy="572770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Arial" pitchFamily="34" charset="0"/>
              <a:buChar char="•"/>
              <a:defRPr lang="en-US" sz="2600" kern="12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Arial" pitchFamily="34" charset="0"/>
              <a:buChar char="–"/>
              <a:defRPr lang="en-US" sz="2400" kern="12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Wingdings" pitchFamily="2" charset="2"/>
              <a:buChar char="§"/>
              <a:defRPr lang="en-US" sz="2200" kern="12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Courier New" pitchFamily="49" charset="0"/>
              <a:buChar char="o"/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59305B"/>
              </a:buClr>
              <a:buFont typeface="Arial" pitchFamily="34" charset="0"/>
              <a:buChar char="»"/>
              <a:defRPr lang="en-US" sz="2000" kern="1200" dirty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Font typeface="Arial" pitchFamily="34" charset="0"/>
              <a:buNone/>
              <a:defRPr/>
            </a:pPr>
            <a:r>
              <a:rPr lang="en-US" sz="1200" dirty="0">
                <a:solidFill>
                  <a:schemeClr val="bg1"/>
                </a:solidFill>
              </a:rPr>
              <a:t>© 2019 Cengage. All rights reserved</a:t>
            </a:r>
            <a:r>
              <a:rPr lang="en-US" sz="1200" dirty="0">
                <a:solidFill>
                  <a:schemeClr val="bg1"/>
                </a:solidFill>
                <a:ea typeface="ＭＳ Ｐゴシック" charset="-128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26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39B"/>
        </a:buClr>
        <a:buFont typeface="Arial" pitchFamily="34" charset="0"/>
        <a:buChar char="•"/>
        <a:defRPr lang="en-US" sz="2600" kern="1200" dirty="0" smtClean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39B"/>
        </a:buClr>
        <a:buFont typeface="Arial" pitchFamily="34" charset="0"/>
        <a:buChar char="–"/>
        <a:defRPr lang="en-US" sz="2400" kern="1200" dirty="0" smtClean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39B"/>
        </a:buClr>
        <a:buFont typeface="Wingdings" pitchFamily="2" charset="2"/>
        <a:buChar char="§"/>
        <a:defRPr lang="en-US" sz="2200" kern="1200" dirty="0" smtClean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39B"/>
        </a:buClr>
        <a:buFont typeface="Courier New" pitchFamily="49" charset="0"/>
        <a:buChar char="o"/>
        <a:defRPr lang="en-US" sz="2000" kern="1200" dirty="0" smtClean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39B"/>
        </a:buClr>
        <a:buFont typeface="Arial" pitchFamily="34" charset="0"/>
        <a:buChar char="»"/>
        <a:defRPr lang="en-US" sz="2000" kern="1200" dirty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432" y="42856"/>
            <a:ext cx="9052560" cy="622828"/>
          </a:xfrm>
        </p:spPr>
        <p:txBody>
          <a:bodyPr anchor="ctr"/>
          <a:lstStyle/>
          <a:p>
            <a:pPr algn="l">
              <a:spcBef>
                <a:spcPts val="30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Psychological Testing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" y="816430"/>
            <a:ext cx="9052560" cy="478970"/>
          </a:xfrm>
        </p:spPr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Ninth Edition</a:t>
            </a:r>
          </a:p>
        </p:txBody>
      </p:sp>
      <p:pic>
        <p:nvPicPr>
          <p:cNvPr id="10" name="Picture Placeholder 9" descr="Book cover reads title, edition number, and names of the authors as follows: &quot;Psychological Testing: Principles, Applications, and Issues,&quot; “Ninth Edition,&quot; and &quot;Robert M. Kaplan and Dennis P. Saccuzzo.&quot; A photo on the cover page shows bent steels in the foreground and a sky in the background.">
            <a:extLst>
              <a:ext uri="{FF2B5EF4-FFF2-40B4-BE49-F238E27FC236}">
                <a16:creationId xmlns:a16="http://schemas.microsoft.com/office/drawing/2014/main" id="{87A619C3-0721-4A79-8B0D-C50814FAC68B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7" y="1533521"/>
            <a:ext cx="3678382" cy="4551218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38920" y="2330750"/>
            <a:ext cx="3657600" cy="1092957"/>
          </a:xfrm>
        </p:spPr>
        <p:txBody>
          <a:bodyPr anchor="ctr"/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Chapter 16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>
          <a:xfrm>
            <a:off x="4354872" y="3579885"/>
            <a:ext cx="4425696" cy="1816668"/>
          </a:xfrm>
        </p:spPr>
        <p:txBody>
          <a:bodyPr anchor="ctr"/>
          <a:lstStyle/>
          <a:p>
            <a:pPr algn="ctr"/>
            <a:r>
              <a:rPr lang="en-US" altLang="en-US" sz="3600" dirty="0"/>
              <a:t>Testing in Counseling Psychology</a:t>
            </a:r>
          </a:p>
        </p:txBody>
      </p:sp>
      <p:pic>
        <p:nvPicPr>
          <p:cNvPr id="12" name="Picture Placeholder 11" title="Cengage Logo"/>
          <p:cNvPicPr>
            <a:picLocks noGrp="1" noChangeAspect="1" noChangeArrowheads="1"/>
          </p:cNvPicPr>
          <p:nvPr>
            <p:ph type="pic" sz="quarter" idx="18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6395202"/>
            <a:ext cx="1359196" cy="30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6"/>
          <p:cNvSpPr>
            <a:spLocks noGrp="1"/>
          </p:cNvSpPr>
          <p:nvPr>
            <p:ph sz="quarter" idx="16"/>
          </p:nvPr>
        </p:nvSpPr>
        <p:spPr>
          <a:xfrm>
            <a:off x="1738116" y="6285230"/>
            <a:ext cx="5667768" cy="572770"/>
          </a:xfrm>
        </p:spPr>
        <p:txBody>
          <a:bodyPr anchor="ctr"/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2019 Cengage. All rights reserved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.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814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Reemergence of the Strong Interest Inventory (1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Stanford University released the updated Strong Interest Inventory (SII) in 2007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Revised previous measure and used a new item format (five-choice, Likert-type scale)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Contains 41 content areas to reflect changes in the workplace and a total of 244 occupational scales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Used a new normative group and addressed gender bias in certain occupational domains</a:t>
            </a:r>
          </a:p>
          <a:p>
            <a:pPr>
              <a:buClr>
                <a:srgbClr val="00739B"/>
              </a:buClr>
            </a:pPr>
            <a:r>
              <a:rPr lang="en-US" dirty="0"/>
              <a:t>The SII has substantial concurrent validity for a variety of college major choices</a:t>
            </a:r>
          </a:p>
        </p:txBody>
      </p:sp>
    </p:spTree>
    <p:extLst>
      <p:ext uri="{BB962C8B-B14F-4D97-AF65-F5344CB8AC3E}">
        <p14:creationId xmlns:p14="http://schemas.microsoft.com/office/powerpoint/2010/main" val="3534414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Reemergence of the Strong Interest Inventory (2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117537" y="1642513"/>
            <a:ext cx="8835902" cy="885348"/>
          </a:xfrm>
        </p:spPr>
        <p:txBody>
          <a:bodyPr>
            <a:noAutofit/>
          </a:bodyPr>
          <a:lstStyle/>
          <a:p>
            <a:r>
              <a:rPr lang="en-US" sz="2600" b="1" dirty="0"/>
              <a:t>TABLE 16.3 </a:t>
            </a:r>
            <a:r>
              <a:rPr lang="en-US" sz="2600" dirty="0"/>
              <a:t>Scores on Occupational Themes for Jean A at Ages 28, 39, and 56</a:t>
            </a:r>
          </a:p>
        </p:txBody>
      </p:sp>
      <p:graphicFrame>
        <p:nvGraphicFramePr>
          <p:cNvPr id="10" name="Table Placeholder 9"/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186436662"/>
              </p:ext>
            </p:extLst>
          </p:nvPr>
        </p:nvGraphicFramePr>
        <p:xfrm>
          <a:off x="754380" y="2853508"/>
          <a:ext cx="763524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8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88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9337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Theme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1980, Age 28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1991, Age 39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2008, Age 56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Investigative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Artistic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Enterprising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Conventional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091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Realistic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749347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169" y="307425"/>
            <a:ext cx="8032638" cy="1104412"/>
          </a:xfrm>
        </p:spPr>
        <p:txBody>
          <a:bodyPr>
            <a:noAutofit/>
          </a:bodyPr>
          <a:lstStyle/>
          <a:p>
            <a:r>
              <a:rPr lang="en-US" dirty="0"/>
              <a:t>The Reemergence of the Strong Interest Inventory (3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type="body" sz="half" idx="2"/>
          </p:nvPr>
        </p:nvSpPr>
        <p:spPr>
          <a:xfrm>
            <a:off x="117537" y="1718713"/>
            <a:ext cx="8835902" cy="885348"/>
          </a:xfrm>
        </p:spPr>
        <p:txBody>
          <a:bodyPr>
            <a:noAutofit/>
          </a:bodyPr>
          <a:lstStyle/>
          <a:p>
            <a:r>
              <a:rPr lang="en-US" sz="2600" b="1" dirty="0"/>
              <a:t>TABLE 16.4 </a:t>
            </a:r>
            <a:r>
              <a:rPr lang="en-US" sz="2600" dirty="0"/>
              <a:t>Scores on Occupational Scales for Jean A at Ages 28, 39, and 56</a:t>
            </a:r>
          </a:p>
        </p:txBody>
      </p:sp>
      <p:graphicFrame>
        <p:nvGraphicFramePr>
          <p:cNvPr id="6" name="Table Placeholder 5"/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262034610"/>
              </p:ext>
            </p:extLst>
          </p:nvPr>
        </p:nvGraphicFramePr>
        <p:xfrm>
          <a:off x="884555" y="3035300"/>
          <a:ext cx="737489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3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1980, Age 28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1991, Age 39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2008, Age 56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Physician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Optometrist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Psychologist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324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University professor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718427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Kuder Occupational Interest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Second in popularity to the Strong Interest Inventory</a:t>
            </a:r>
          </a:p>
          <a:p>
            <a:pPr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Presents triads that must be ranked from most to least preferred alternative and provides data on 10 general occupational interests</a:t>
            </a:r>
          </a:p>
          <a:p>
            <a:pPr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Compares answers with those in different occupations</a:t>
            </a:r>
          </a:p>
          <a:p>
            <a:pPr lvl="1"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Has a separate set of scales for college majors</a:t>
            </a:r>
          </a:p>
          <a:p>
            <a:pPr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Addresses nontraditional occupations for men and women</a:t>
            </a:r>
          </a:p>
          <a:p>
            <a:pPr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Four sections of each report</a:t>
            </a:r>
          </a:p>
          <a:p>
            <a:pPr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Very good psychometrics, with indications of interest stability similar to those in the Strong measures</a:t>
            </a:r>
          </a:p>
          <a:p>
            <a:pPr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Jackson Vocational Interest Survey (1995)</a:t>
            </a:r>
          </a:p>
        </p:txBody>
      </p:sp>
    </p:spTree>
    <p:extLst>
      <p:ext uri="{BB962C8B-B14F-4D97-AF65-F5344CB8AC3E}">
        <p14:creationId xmlns:p14="http://schemas.microsoft.com/office/powerpoint/2010/main" val="130567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Career Assessment Inventory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The CAI is designed to assess those who are not interested in careers that require college or other professional training</a:t>
            </a:r>
          </a:p>
          <a:p>
            <a:pPr>
              <a:buClr>
                <a:srgbClr val="00739B"/>
              </a:buClr>
            </a:pPr>
            <a:r>
              <a:rPr lang="en-US" dirty="0"/>
              <a:t>Written at the sixth-grade level and is designed for those with fewer than 4 years of postsecondary education</a:t>
            </a:r>
          </a:p>
          <a:p>
            <a:pPr>
              <a:buClr>
                <a:srgbClr val="00739B"/>
              </a:buClr>
            </a:pPr>
            <a:r>
              <a:rPr lang="en-US" dirty="0"/>
              <a:t>Similar to other measures discussed; utilizes the Holland structure</a:t>
            </a:r>
          </a:p>
          <a:p>
            <a:pPr>
              <a:buClr>
                <a:srgbClr val="00739B"/>
              </a:buClr>
            </a:pPr>
            <a:r>
              <a:rPr lang="en-US" dirty="0"/>
              <a:t>Uses 89 occupational scales</a:t>
            </a:r>
          </a:p>
          <a:p>
            <a:pPr>
              <a:buClr>
                <a:srgbClr val="00739B"/>
              </a:buClr>
            </a:pPr>
            <a:r>
              <a:rPr lang="en-US" dirty="0"/>
              <a:t>Desirable psychometric properties and scores/interests tend to be quite stable over time</a:t>
            </a:r>
          </a:p>
        </p:txBody>
      </p:sp>
    </p:spTree>
    <p:extLst>
      <p:ext uri="{BB962C8B-B14F-4D97-AF65-F5344CB8AC3E}">
        <p14:creationId xmlns:p14="http://schemas.microsoft.com/office/powerpoint/2010/main" val="2179073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Self-Directed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Designed by John Holland himself to be self-administered, self-scored, and self-interpreted</a:t>
            </a:r>
          </a:p>
          <a:p>
            <a:pPr>
              <a:buClr>
                <a:srgbClr val="00739B"/>
              </a:buClr>
            </a:pPr>
            <a:r>
              <a:rPr lang="en-US" dirty="0"/>
              <a:t>Linked to an occupational finder, which provides access to over 1300 occupations based on matching one’s interest codes with those of careers</a:t>
            </a:r>
          </a:p>
          <a:p>
            <a:pPr>
              <a:buClr>
                <a:srgbClr val="00739B"/>
              </a:buClr>
            </a:pPr>
            <a:r>
              <a:rPr lang="en-US" dirty="0"/>
              <a:t>Psychometrics are adequate but “not high” in finding association between SDS categories and stated vocational aspirations</a:t>
            </a:r>
          </a:p>
          <a:p>
            <a:pPr>
              <a:buClr>
                <a:srgbClr val="00739B"/>
              </a:buClr>
            </a:pPr>
            <a:r>
              <a:rPr lang="en-US" dirty="0"/>
              <a:t>Can be assisted by computers if needed</a:t>
            </a:r>
          </a:p>
        </p:txBody>
      </p:sp>
    </p:spTree>
    <p:extLst>
      <p:ext uri="{BB962C8B-B14F-4D97-AF65-F5344CB8AC3E}">
        <p14:creationId xmlns:p14="http://schemas.microsoft.com/office/powerpoint/2010/main" val="2554034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Eliminating Gender Bias in Interest Measurement (1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Early interest inventories discriminated against women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They contributed to pushing both women and men into gender-typed occupations</a:t>
            </a:r>
          </a:p>
          <a:p>
            <a:pPr>
              <a:buClr>
                <a:srgbClr val="00739B"/>
              </a:buClr>
            </a:pPr>
            <a:r>
              <a:rPr lang="en-US" dirty="0"/>
              <a:t>In response test developers began using the same forms for women and men</a:t>
            </a:r>
          </a:p>
          <a:p>
            <a:pPr>
              <a:buClr>
                <a:srgbClr val="00739B"/>
              </a:buClr>
            </a:pPr>
            <a:r>
              <a:rPr lang="en-US" dirty="0"/>
              <a:t>Do men and women truly have different general interests, or does this reflect testing bias?</a:t>
            </a:r>
          </a:p>
          <a:p>
            <a:pPr>
              <a:buClr>
                <a:srgbClr val="00739B"/>
              </a:buClr>
            </a:pPr>
            <a:r>
              <a:rPr lang="en-US" dirty="0"/>
              <a:t>By using more representative normative samples, gender bias has been reduced but </a:t>
            </a:r>
            <a:r>
              <a:rPr lang="en-US" i="1" dirty="0"/>
              <a:t>not</a:t>
            </a:r>
            <a:r>
              <a:rPr lang="en-US" dirty="0"/>
              <a:t> eliminated</a:t>
            </a:r>
          </a:p>
        </p:txBody>
      </p:sp>
    </p:spTree>
    <p:extLst>
      <p:ext uri="{BB962C8B-B14F-4D97-AF65-F5344CB8AC3E}">
        <p14:creationId xmlns:p14="http://schemas.microsoft.com/office/powerpoint/2010/main" val="2974223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Eliminating Gender Bias in Interest Measurement (2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Ongoing gender bias has been observed in different cultures.</a:t>
            </a:r>
          </a:p>
          <a:p>
            <a:pPr>
              <a:buClr>
                <a:srgbClr val="00739B"/>
              </a:buClr>
            </a:pPr>
            <a:r>
              <a:rPr lang="en-US" dirty="0"/>
              <a:t>How have interest inventories noted the differences in the interests of groups over time?</a:t>
            </a:r>
          </a:p>
          <a:p>
            <a:pPr>
              <a:buClr>
                <a:srgbClr val="00739B"/>
              </a:buClr>
            </a:pPr>
            <a:r>
              <a:rPr lang="en-US" dirty="0"/>
              <a:t>Studies have examined these changing trends: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Between 1976 and 2004, college women have shown an increase in enterprising occupations, while college men have shown a decrease in Realistic and Investigative interests</a:t>
            </a:r>
          </a:p>
          <a:p>
            <a:pPr>
              <a:buClr>
                <a:srgbClr val="00739B"/>
              </a:buClr>
            </a:pPr>
            <a:r>
              <a:rPr lang="en-US" dirty="0"/>
              <a:t>Differences between men and women have decreased over the decades</a:t>
            </a:r>
          </a:p>
        </p:txBody>
      </p:sp>
    </p:spTree>
    <p:extLst>
      <p:ext uri="{BB962C8B-B14F-4D97-AF65-F5344CB8AC3E}">
        <p14:creationId xmlns:p14="http://schemas.microsoft.com/office/powerpoint/2010/main" val="3759207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Measuring Personal Characteristics for Job Placement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It is important that one’s interests be considered on their way to selecting a career path</a:t>
            </a:r>
          </a:p>
          <a:p>
            <a:pPr>
              <a:buClr>
                <a:srgbClr val="00739B"/>
              </a:buClr>
            </a:pPr>
            <a:r>
              <a:rPr lang="en-US" dirty="0"/>
              <a:t>It is also necessary to match an individual’s skills to the demands of a given job</a:t>
            </a:r>
          </a:p>
          <a:p>
            <a:pPr>
              <a:buClr>
                <a:srgbClr val="00739B"/>
              </a:buClr>
            </a:pPr>
            <a:r>
              <a:rPr lang="en-US" dirty="0"/>
              <a:t>Finding the right match can save frustration for the individual and wasted time and resources for the hiring company</a:t>
            </a:r>
          </a:p>
        </p:txBody>
      </p:sp>
    </p:spTree>
    <p:extLst>
      <p:ext uri="{BB962C8B-B14F-4D97-AF65-F5344CB8AC3E}">
        <p14:creationId xmlns:p14="http://schemas.microsoft.com/office/powerpoint/2010/main" val="29907242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Are There Stable Personality Traits?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It is an assumption of many that knowing a person’s traits will give information about how that individual will behave in the future</a:t>
            </a:r>
          </a:p>
          <a:p>
            <a:pPr>
              <a:buClr>
                <a:srgbClr val="00739B"/>
              </a:buClr>
            </a:pPr>
            <a:r>
              <a:rPr lang="en-US" dirty="0"/>
              <a:t>This is a common feature of all of the measures in this chapter, that is, they assume stability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Research has provided support for this assumption</a:t>
            </a:r>
          </a:p>
          <a:p>
            <a:pPr>
              <a:buClr>
                <a:srgbClr val="00739B"/>
              </a:buClr>
            </a:pPr>
            <a:r>
              <a:rPr lang="en-US" dirty="0"/>
              <a:t>Others (see Mischel, 1984) suggest that this assumption is not as accurate as it may appear and that situations interact with traits to determine behaviors</a:t>
            </a:r>
          </a:p>
        </p:txBody>
      </p:sp>
    </p:spTree>
    <p:extLst>
      <p:ext uri="{BB962C8B-B14F-4D97-AF65-F5344CB8AC3E}">
        <p14:creationId xmlns:p14="http://schemas.microsoft.com/office/powerpoint/2010/main" val="3933068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Chapter Outline (1 of</a:t>
            </a:r>
            <a:r>
              <a:rPr lang="en-US" baseline="0" dirty="0"/>
              <a:t> 2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24"/>
              </a:spcBef>
            </a:pPr>
            <a:r>
              <a:rPr lang="en-US" dirty="0"/>
              <a:t>Measuring Interests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The Strong Vocational Interest Blank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The Evolution of the Strong Measures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The Campbell Interest and Skill Survey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The Reemergence of the Strong Interest Inventory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The Kuder Occupational Interest Survey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The Career Assessment Inventory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The Self-Directed Search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Eliminating Gender Bias in Interest Measurement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Aptitudes and Interests</a:t>
            </a:r>
          </a:p>
        </p:txBody>
      </p:sp>
    </p:spTree>
    <p:extLst>
      <p:ext uri="{BB962C8B-B14F-4D97-AF65-F5344CB8AC3E}">
        <p14:creationId xmlns:p14="http://schemas.microsoft.com/office/powerpoint/2010/main" val="2611263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Other Uses of Interest Matching Methods: The Case of Internet Dating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The same algorithms that can match people to jobs can match people to people!</a:t>
            </a:r>
          </a:p>
          <a:p>
            <a:pPr>
              <a:buClr>
                <a:srgbClr val="00739B"/>
              </a:buClr>
            </a:pPr>
            <a:r>
              <a:rPr lang="en-US" dirty="0"/>
              <a:t>Many have used or considered using an Internet dating service or have gone on a date with someone they met online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Many end in long-term relationships or marriages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Many note that such methods are a good way to meet a partner</a:t>
            </a:r>
          </a:p>
          <a:p>
            <a:pPr>
              <a:buClr>
                <a:srgbClr val="00739B"/>
              </a:buClr>
            </a:pPr>
            <a:r>
              <a:rPr lang="en-US" dirty="0"/>
              <a:t>With which online </a:t>
            </a:r>
            <a:r>
              <a:rPr lang="en-US"/>
              <a:t>dating programs </a:t>
            </a:r>
            <a:r>
              <a:rPr lang="en-US" dirty="0"/>
              <a:t>are you familiar?</a:t>
            </a:r>
          </a:p>
          <a:p>
            <a:pPr>
              <a:buClr>
                <a:srgbClr val="00739B"/>
              </a:buClr>
            </a:pPr>
            <a:r>
              <a:rPr lang="en-US" dirty="0"/>
              <a:t>Drawbacks to these services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Matching methods are unavailable to the public</a:t>
            </a:r>
          </a:p>
        </p:txBody>
      </p:sp>
    </p:spTree>
    <p:extLst>
      <p:ext uri="{BB962C8B-B14F-4D97-AF65-F5344CB8AC3E}">
        <p14:creationId xmlns:p14="http://schemas.microsoft.com/office/powerpoint/2010/main" val="3858793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Chapter Outline (2 of 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24"/>
              </a:spcBef>
            </a:pPr>
            <a:r>
              <a:rPr lang="en-US" dirty="0"/>
              <a:t>Measuring Personal Characteristics for Job Placement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Are There Stable Personality Traits?</a:t>
            </a:r>
          </a:p>
          <a:p>
            <a:pPr lvl="1">
              <a:spcBef>
                <a:spcPts val="624"/>
              </a:spcBef>
            </a:pPr>
            <a:r>
              <a:rPr lang="en-US" dirty="0"/>
              <a:t>Other Uses of Interest Matching Methods: The Case of Internet Dating</a:t>
            </a:r>
          </a:p>
        </p:txBody>
      </p:sp>
    </p:spTree>
    <p:extLst>
      <p:ext uri="{BB962C8B-B14F-4D97-AF65-F5344CB8AC3E}">
        <p14:creationId xmlns:p14="http://schemas.microsoft.com/office/powerpoint/2010/main" val="3351359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24"/>
              </a:spcBef>
            </a:pPr>
            <a:r>
              <a:rPr lang="en-US" dirty="0"/>
              <a:t>Describe the use of the criterion-keying method in the development of the SVIB</a:t>
            </a:r>
          </a:p>
          <a:p>
            <a:pPr>
              <a:lnSpc>
                <a:spcPct val="110000"/>
              </a:lnSpc>
              <a:spcBef>
                <a:spcPts val="624"/>
              </a:spcBef>
            </a:pPr>
            <a:r>
              <a:rPr lang="en-US" dirty="0"/>
              <a:t>List some of the criticisms of the SVIB and how they were addressed in later versions of the measure</a:t>
            </a:r>
          </a:p>
          <a:p>
            <a:pPr>
              <a:lnSpc>
                <a:spcPct val="110000"/>
              </a:lnSpc>
              <a:spcBef>
                <a:spcPts val="624"/>
              </a:spcBef>
            </a:pPr>
            <a:r>
              <a:rPr lang="en-US" dirty="0"/>
              <a:t>Describe how the KOIS differs from the SII</a:t>
            </a:r>
          </a:p>
          <a:p>
            <a:pPr>
              <a:lnSpc>
                <a:spcPct val="110000"/>
              </a:lnSpc>
              <a:spcBef>
                <a:spcPts val="624"/>
              </a:spcBef>
            </a:pPr>
            <a:r>
              <a:rPr lang="en-US" dirty="0"/>
              <a:t>Outline some of the controversial issues in interest measurement</a:t>
            </a:r>
          </a:p>
          <a:p>
            <a:pPr>
              <a:lnSpc>
                <a:spcPct val="110000"/>
              </a:lnSpc>
              <a:spcBef>
                <a:spcPts val="624"/>
              </a:spcBef>
            </a:pPr>
            <a:r>
              <a:rPr lang="en-US" dirty="0"/>
              <a:t>Evaluate the proposition that personality traits are stable over time</a:t>
            </a:r>
          </a:p>
          <a:p>
            <a:pPr>
              <a:lnSpc>
                <a:spcPct val="110000"/>
              </a:lnSpc>
              <a:spcBef>
                <a:spcPts val="624"/>
              </a:spcBef>
            </a:pPr>
            <a:r>
              <a:rPr lang="en-US" dirty="0"/>
              <a:t>Discuss the newer uses of matching interest profiles, including Internet dating</a:t>
            </a:r>
          </a:p>
        </p:txBody>
      </p:sp>
    </p:spTree>
    <p:extLst>
      <p:ext uri="{BB962C8B-B14F-4D97-AF65-F5344CB8AC3E}">
        <p14:creationId xmlns:p14="http://schemas.microsoft.com/office/powerpoint/2010/main" val="269282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Measuring Interests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Assessing interests is important for selecting an appropriate career</a:t>
            </a:r>
          </a:p>
          <a:p>
            <a:pPr>
              <a:buClr>
                <a:srgbClr val="00739B"/>
              </a:buClr>
            </a:pPr>
            <a:r>
              <a:rPr lang="en-US" dirty="0"/>
              <a:t>The first such measure was the Carnegie Interest Inventory (1921)</a:t>
            </a:r>
          </a:p>
          <a:p>
            <a:pPr>
              <a:buClr>
                <a:srgbClr val="00739B"/>
              </a:buClr>
            </a:pPr>
            <a:r>
              <a:rPr lang="en-US" i="1" dirty="0"/>
              <a:t>Mental Measurements Yearbook</a:t>
            </a:r>
            <a:r>
              <a:rPr lang="en-US" dirty="0"/>
              <a:t> of 1939 discussed 15 different interest measures</a:t>
            </a:r>
          </a:p>
          <a:p>
            <a:pPr>
              <a:buClr>
                <a:srgbClr val="00739B"/>
              </a:buClr>
            </a:pPr>
            <a:r>
              <a:rPr lang="en-US" dirty="0"/>
              <a:t>One of the most widely used is the Strong Vocational Interest Blank, which has undergone many iterations over the years</a:t>
            </a:r>
          </a:p>
        </p:txBody>
      </p:sp>
    </p:spTree>
    <p:extLst>
      <p:ext uri="{BB962C8B-B14F-4D97-AF65-F5344CB8AC3E}">
        <p14:creationId xmlns:p14="http://schemas.microsoft.com/office/powerpoint/2010/main" val="329045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Strong Vocational Interest Blank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Developed after World War I by examining the activities that workers in different professions liked</a:t>
            </a:r>
          </a:p>
          <a:p>
            <a:pPr lvl="1">
              <a:lnSpc>
                <a:spcPct val="110000"/>
              </a:lnSpc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Interest patterns and hobbies were common for those successful in various careers</a:t>
            </a:r>
          </a:p>
          <a:p>
            <a:pPr>
              <a:lnSpc>
                <a:spcPct val="110000"/>
              </a:lnSpc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Used the criterion-group approach and led to SVIB</a:t>
            </a:r>
          </a:p>
          <a:p>
            <a:pPr>
              <a:lnSpc>
                <a:spcPct val="110000"/>
              </a:lnSpc>
              <a:spcBef>
                <a:spcPts val="624"/>
              </a:spcBef>
              <a:buClr>
                <a:srgbClr val="00739B"/>
              </a:buClr>
            </a:pPr>
            <a:r>
              <a:rPr lang="en-US" dirty="0"/>
              <a:t>Used nearly 400 items; 1966 revision keyed them to 54 occupations for men and 32 occupations for women</a:t>
            </a:r>
          </a:p>
          <a:p>
            <a:pPr>
              <a:lnSpc>
                <a:spcPct val="110000"/>
              </a:lnSpc>
              <a:spcBef>
                <a:spcPts val="624"/>
              </a:spcBef>
            </a:pPr>
            <a:r>
              <a:rPr lang="en-US" dirty="0"/>
              <a:t>Predictive validity for job satisfaction was high</a:t>
            </a:r>
          </a:p>
          <a:p>
            <a:pPr>
              <a:lnSpc>
                <a:spcPct val="110000"/>
              </a:lnSpc>
              <a:spcBef>
                <a:spcPts val="624"/>
              </a:spcBef>
            </a:pPr>
            <a:r>
              <a:rPr lang="en-US" dirty="0"/>
              <a:t>Studies found that interest patterns are stable over time and were established by age 17</a:t>
            </a:r>
          </a:p>
          <a:p>
            <a:pPr>
              <a:lnSpc>
                <a:spcPct val="110000"/>
              </a:lnSpc>
              <a:spcBef>
                <a:spcPts val="624"/>
              </a:spcBef>
            </a:pPr>
            <a:r>
              <a:rPr lang="en-US" dirty="0"/>
              <a:t>Was later criticized for gender bias</a:t>
            </a:r>
          </a:p>
        </p:txBody>
      </p:sp>
    </p:spTree>
    <p:extLst>
      <p:ext uri="{BB962C8B-B14F-4D97-AF65-F5344CB8AC3E}">
        <p14:creationId xmlns:p14="http://schemas.microsoft.com/office/powerpoint/2010/main" val="977965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039091"/>
          </a:xfrm>
        </p:spPr>
        <p:txBody>
          <a:bodyPr>
            <a:noAutofit/>
          </a:bodyPr>
          <a:lstStyle/>
          <a:p>
            <a:r>
              <a:rPr lang="en-US" dirty="0"/>
              <a:t>The Evolution of the Strong Measures (1 of 2)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The original SVIB is no longer in use</a:t>
            </a:r>
          </a:p>
          <a:p>
            <a:pPr>
              <a:buClr>
                <a:srgbClr val="00739B"/>
              </a:buClr>
            </a:pPr>
            <a:r>
              <a:rPr lang="en-US" dirty="0"/>
              <a:t>Strong-Campbell Interest Inventory (SCII)—1974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Merged some of the items from the original SVIB to overcome some of the gender bias for which original measure was criticized</a:t>
            </a:r>
          </a:p>
          <a:p>
            <a:pPr>
              <a:buClr>
                <a:srgbClr val="00739B"/>
              </a:buClr>
            </a:pPr>
            <a:r>
              <a:rPr lang="en-US" dirty="0"/>
              <a:t>Introduced Holland’s RIASEC personality factors</a:t>
            </a:r>
          </a:p>
          <a:p>
            <a:pPr>
              <a:buClr>
                <a:srgbClr val="00739B"/>
              </a:buClr>
            </a:pPr>
            <a:r>
              <a:rPr lang="en-US" dirty="0"/>
              <a:t>Research has found strength in this model 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Describing work activities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General training requirements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Occupational rewards</a:t>
            </a:r>
          </a:p>
        </p:txBody>
      </p:sp>
    </p:spTree>
    <p:extLst>
      <p:ext uri="{BB962C8B-B14F-4D97-AF65-F5344CB8AC3E}">
        <p14:creationId xmlns:p14="http://schemas.microsoft.com/office/powerpoint/2010/main" val="1711902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Evolution of the Strong Measures (2 of 2)</a:t>
            </a:r>
            <a:endParaRPr lang="en-US" sz="4000" dirty="0"/>
          </a:p>
        </p:txBody>
      </p:sp>
      <p:sp>
        <p:nvSpPr>
          <p:cNvPr id="5" name="Content  Placeholder 4"/>
          <p:cNvSpPr>
            <a:spLocks noGrp="1"/>
          </p:cNvSpPr>
          <p:nvPr>
            <p:ph type="body" sz="half" idx="2"/>
          </p:nvPr>
        </p:nvSpPr>
        <p:spPr>
          <a:xfrm>
            <a:off x="519169" y="1627441"/>
            <a:ext cx="8032638" cy="549732"/>
          </a:xfrm>
        </p:spPr>
        <p:txBody>
          <a:bodyPr>
            <a:normAutofit/>
          </a:bodyPr>
          <a:lstStyle/>
          <a:p>
            <a:r>
              <a:rPr lang="en-US" sz="2600" b="1" dirty="0"/>
              <a:t>TABLE 16.1 </a:t>
            </a:r>
            <a:r>
              <a:rPr lang="en-US" sz="2600" dirty="0"/>
              <a:t>Holland’s Six Personality Factors</a:t>
            </a:r>
          </a:p>
        </p:txBody>
      </p:sp>
      <p:graphicFrame>
        <p:nvGraphicFramePr>
          <p:cNvPr id="9" name="Table Placeholder 8"/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198696407"/>
              </p:ext>
            </p:extLst>
          </p:nvPr>
        </p:nvGraphicFramePr>
        <p:xfrm>
          <a:off x="685800" y="2407920"/>
          <a:ext cx="7772400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Factor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 pattern</a:t>
                      </a:r>
                      <a:endParaRPr lang="en-US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358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Realistic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Enjoys technical material and outdoor activities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358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Investigative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interested in science and the process of investigation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358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Artistic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Enjoys self-expression and being dramatic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58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interested in helping others and in activities involving other people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358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Enterprising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 interested in power and political strength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358"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Conventional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strike="noStrike" kern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Likes to be well organized and has clerical interests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585557" y="5411398"/>
            <a:ext cx="8154988" cy="42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Adapted from J. L. Holland (1985).</a:t>
            </a:r>
          </a:p>
        </p:txBody>
      </p:sp>
    </p:spTree>
    <p:extLst>
      <p:ext uri="{BB962C8B-B14F-4D97-AF65-F5344CB8AC3E}">
        <p14:creationId xmlns:p14="http://schemas.microsoft.com/office/powerpoint/2010/main" val="1347714457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Campbell Interest and Skill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dirty="0"/>
              <a:t>Intellectual ownership of the Strong-Campbell Interest Inventory, with two universities both claiming ownership</a:t>
            </a:r>
          </a:p>
          <a:p>
            <a:pPr>
              <a:buClr>
                <a:srgbClr val="00739B"/>
              </a:buClr>
            </a:pPr>
            <a:r>
              <a:rPr lang="en-US" dirty="0"/>
              <a:t>Campbell Interest and Skill Survey (CISS)—1992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Yields different types of scales as well as an academic focus scale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Also includes an extroversion scale to help assess comfort with jobs that have varying levels of interpersonal interaction</a:t>
            </a:r>
          </a:p>
          <a:p>
            <a:pPr>
              <a:buClr>
                <a:srgbClr val="00739B"/>
              </a:buClr>
            </a:pPr>
            <a:r>
              <a:rPr lang="en-US" dirty="0"/>
              <a:t>CISS was a continuation of the research on the SVIB and the SCII, and continues to use Holland’s personality types (RIASEC)</a:t>
            </a:r>
          </a:p>
        </p:txBody>
      </p:sp>
    </p:spTree>
    <p:extLst>
      <p:ext uri="{BB962C8B-B14F-4D97-AF65-F5344CB8AC3E}">
        <p14:creationId xmlns:p14="http://schemas.microsoft.com/office/powerpoint/2010/main" val="1569163494"/>
      </p:ext>
    </p:extLst>
  </p:cSld>
  <p:clrMapOvr>
    <a:masterClrMapping/>
  </p:clrMapOvr>
</p:sld>
</file>

<file path=ppt/theme/theme1.xml><?xml version="1.0" encoding="utf-8"?>
<a:theme xmlns:a="http://schemas.openxmlformats.org/drawingml/2006/main" name="Sam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1362</Words>
  <Application>Microsoft Office PowerPoint</Application>
  <PresentationFormat>On-screen Show (4:3)</PresentationFormat>
  <Paragraphs>182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ＭＳ Ｐゴシック</vt:lpstr>
      <vt:lpstr>Arial</vt:lpstr>
      <vt:lpstr>Calibri</vt:lpstr>
      <vt:lpstr>Courier New</vt:lpstr>
      <vt:lpstr>Verdana</vt:lpstr>
      <vt:lpstr>Wingdings</vt:lpstr>
      <vt:lpstr>Sample</vt:lpstr>
      <vt:lpstr>Psychological Testing</vt:lpstr>
      <vt:lpstr>Chapter Outline (1 of 2)</vt:lpstr>
      <vt:lpstr>Chapter Outline (2 of 2)</vt:lpstr>
      <vt:lpstr>Learning Objectives</vt:lpstr>
      <vt:lpstr>Measuring Interests </vt:lpstr>
      <vt:lpstr>The Strong Vocational Interest Blank</vt:lpstr>
      <vt:lpstr>The Evolution of the Strong Measures (1 of 2)</vt:lpstr>
      <vt:lpstr>The Evolution of the Strong Measures (2 of 2)</vt:lpstr>
      <vt:lpstr>The Campbell Interest and Skill Survey</vt:lpstr>
      <vt:lpstr>The Reemergence of the Strong Interest Inventory (1 of 3)</vt:lpstr>
      <vt:lpstr>The Reemergence of the Strong Interest Inventory (2 of 3)</vt:lpstr>
      <vt:lpstr>The Reemergence of the Strong Interest Inventory (3 of 3)</vt:lpstr>
      <vt:lpstr>The Kuder Occupational Interest Survey</vt:lpstr>
      <vt:lpstr>The Career Assessment Inventory</vt:lpstr>
      <vt:lpstr>The Self-Directed Search</vt:lpstr>
      <vt:lpstr>Eliminating Gender Bias in Interest Measurement (1 of 2)</vt:lpstr>
      <vt:lpstr>Eliminating Gender Bias in Interest Measurement (2 of 2)</vt:lpstr>
      <vt:lpstr>Measuring Personal Characteristics for Job Placement</vt:lpstr>
      <vt:lpstr>Are There Stable Personality Traits?</vt:lpstr>
      <vt:lpstr>Other Uses of Interest Matching Methods: The Case of Internet Dating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Testing in Counseling Psychology</dc:title>
  <dc:creator/>
  <cp:lastModifiedBy/>
  <cp:revision>1</cp:revision>
  <dcterms:created xsi:type="dcterms:W3CDTF">2015-05-25T16:19:52Z</dcterms:created>
  <dcterms:modified xsi:type="dcterms:W3CDTF">2018-03-27T15:03:08Z</dcterms:modified>
</cp:coreProperties>
</file>